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4" r:id="rId4"/>
    <p:sldId id="265" r:id="rId5"/>
    <p:sldId id="263" r:id="rId6"/>
    <p:sldId id="262" r:id="rId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21B92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FBFAEE"/>
          </a:solidFill>
        </a:fill>
      </a:tcStyle>
    </a:wholeTbl>
    <a:band2H>
      <a:tcTxStyle/>
      <a:tcStyle>
        <a:tcBdr/>
        <a:fill>
          <a:solidFill>
            <a:srgbClr val="FDFCF7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CEE3D4"/>
          </a:solidFill>
        </a:fill>
      </a:tcStyle>
    </a:wholeTbl>
    <a:band2H>
      <a:tcTxStyle/>
      <a:tcStyle>
        <a:tcBdr/>
        <a:fill>
          <a:solidFill>
            <a:srgbClr val="E8F2EB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FDD7D1"/>
          </a:solidFill>
        </a:fill>
      </a:tcStyle>
    </a:wholeTbl>
    <a:band2H>
      <a:tcTxStyle/>
      <a:tcStyle>
        <a:tcBdr/>
        <a:fill>
          <a:solidFill>
            <a:srgbClr val="FEECE9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7EE"/>
          </a:solidFill>
        </a:fill>
      </a:tcStyle>
    </a:wholeTbl>
    <a:band2H>
      <a:tcTxStyle/>
      <a:tcStyle>
        <a:tcBdr/>
        <a:fill>
          <a:solidFill>
            <a:schemeClr val="accent1">
              <a:hueOff val="-3291428"/>
              <a:satOff val="-63636"/>
              <a:lumOff val="10784"/>
            </a:schemeClr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21B92"/>
              </a:solidFill>
              <a:prstDash val="solid"/>
              <a:round/>
            </a:ln>
          </a:top>
          <a:bottom>
            <a:ln w="25400" cap="flat">
              <a:solidFill>
                <a:srgbClr val="521B9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-3291428"/>
              <a:satOff val="-63636"/>
              <a:lumOff val="10784"/>
            </a:schemeClr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1B92"/>
              </a:solidFill>
              <a:prstDash val="solid"/>
              <a:round/>
            </a:ln>
          </a:top>
          <a:bottom>
            <a:ln w="25400" cap="flat">
              <a:solidFill>
                <a:srgbClr val="521B9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rebuchet MS"/>
          <a:ea typeface="Trebuchet MS"/>
          <a:cs typeface="Trebuchet MS"/>
        </a:font>
        <a:srgbClr val="521B92"/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CFCBDB"/>
          </a:solidFill>
        </a:fill>
      </a:tcStyle>
    </a:wholeTbl>
    <a:band2H>
      <a:tcTxStyle/>
      <a:tcStyle>
        <a:tcBdr/>
        <a:fill>
          <a:solidFill>
            <a:srgbClr val="E9E7EE"/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521B92"/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521B92"/>
          </a:solidFill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rgbClr val="521B9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3291428"/>
              <a:satOff val="-63636"/>
              <a:lumOff val="10784"/>
              <a:alpha val="20000"/>
            </a:schemeClr>
          </a:solidFill>
        </a:fill>
      </a:tcStyle>
    </a:wholeTbl>
    <a:band2H>
      <a:tcTxStyle/>
      <a:tcStyle>
        <a:tcBdr/>
        <a:fill>
          <a:solidFill>
            <a:schemeClr val="accent1">
              <a:hueOff val="-3291428"/>
              <a:satOff val="-63636"/>
              <a:lumOff val="10784"/>
            </a:schemeClr>
          </a:solidFill>
        </a:fill>
      </a:tcStyle>
    </a:band2H>
    <a:firstCol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solidFill>
            <a:schemeClr val="accent1">
              <a:hueOff val="-3291428"/>
              <a:satOff val="-63636"/>
              <a:lumOff val="10784"/>
              <a:alpha val="20000"/>
            </a:schemeClr>
          </a:solidFill>
        </a:fill>
      </a:tcStyle>
    </a:firstCol>
    <a:la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rebuchet MS"/>
          <a:ea typeface="Trebuchet MS"/>
          <a:cs typeface="Trebuchet MS"/>
        </a:font>
        <a:schemeClr val="accent1">
          <a:hueOff val="-3291428"/>
          <a:satOff val="-63636"/>
          <a:lumOff val="10784"/>
        </a:schemeClr>
      </a:tcTxStyle>
      <a:tcStyle>
        <a:tcBdr>
          <a:lef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1">
                  <a:hueOff val="-3291428"/>
                  <a:satOff val="-63636"/>
                  <a:lumOff val="10784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60"/>
  </p:normalViewPr>
  <p:slideViewPr>
    <p:cSldViewPr snapToGrid="0">
      <p:cViewPr varScale="1">
        <p:scale>
          <a:sx n="118" d="100"/>
          <a:sy n="118" d="100"/>
        </p:scale>
        <p:origin x="6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7" name="Shape 28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2" name="Shape 3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How sacrificial is your love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1" name="Straight Connector 31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2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3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5" name="Isosceles Triangle 26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7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9" name="Isosceles Triangle 30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" name="Isosceles Triangle 18"/>
            <p:cNvSpPr/>
            <p:nvPr/>
          </p:nvSpPr>
          <p:spPr>
            <a:xfrm rot="10800000">
              <a:off x="-1" y="8466"/>
              <a:ext cx="842597" cy="566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1507067" y="2404534"/>
            <a:ext cx="7766937" cy="1646303"/>
          </a:xfrm>
          <a:prstGeom prst="rect">
            <a:avLst/>
          </a:prstGeom>
        </p:spPr>
        <p:txBody>
          <a:bodyPr anchor="b"/>
          <a:lstStyle>
            <a:lvl1pPr algn="r">
              <a:defRPr sz="5400"/>
            </a:lvl1pPr>
          </a:lstStyle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07067" y="4050832"/>
            <a:ext cx="7766937" cy="10969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None/>
            </a:lvl1pPr>
            <a:lvl2pPr marL="0" indent="457200" algn="r">
              <a:buClrTx/>
              <a:buSzTx/>
              <a:buNone/>
            </a:lvl2pPr>
            <a:lvl3pPr marL="0" indent="914400" algn="r">
              <a:buClrTx/>
              <a:buSzTx/>
              <a:buNone/>
            </a:lvl3pPr>
            <a:lvl4pPr marL="0" indent="1371600" algn="r">
              <a:buClrTx/>
              <a:buSzTx/>
              <a:buNone/>
            </a:lvl4pPr>
            <a:lvl5pPr marL="0" indent="1828800" algn="r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00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1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2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3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4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5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6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7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8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09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211" name="Title Text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2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1600"/>
            </a:lvl1pPr>
            <a:lvl2pPr marL="0" indent="457200">
              <a:buClrTx/>
              <a:buSzTx/>
              <a:buNone/>
              <a:defRPr sz="1600"/>
            </a:lvl2pPr>
            <a:lvl3pPr marL="0" indent="914400">
              <a:buClrTx/>
              <a:buSzTx/>
              <a:buNone/>
              <a:defRPr sz="1600"/>
            </a:lvl3pPr>
            <a:lvl4pPr marL="0" indent="1371600">
              <a:buClrTx/>
              <a:buSzTx/>
              <a:buNone/>
              <a:defRPr sz="1600"/>
            </a:lvl4pPr>
            <a:lvl5pPr marL="0" indent="1828800">
              <a:buClrTx/>
              <a:buSz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3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470400"/>
            <a:ext cx="8596670" cy="1570963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</a:pPr>
            <a:endParaRPr/>
          </a:p>
        </p:txBody>
      </p:sp>
      <p:sp>
        <p:nvSpPr>
          <p:cNvPr id="214" name="TextBox 19"/>
          <p:cNvSpPr txBox="1"/>
          <p:nvPr/>
        </p:nvSpPr>
        <p:spPr>
          <a:xfrm>
            <a:off x="587589" y="469465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F9F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215" name="TextBox 21"/>
          <p:cNvSpPr txBox="1"/>
          <p:nvPr/>
        </p:nvSpPr>
        <p:spPr>
          <a:xfrm>
            <a:off x="8938730" y="256564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F9F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2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23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4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5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6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7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8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29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30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31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32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234" name="Title Text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9" cy="25954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2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69" cy="151391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43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4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5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6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7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8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49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50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51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52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254" name="Title Text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25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</a:pPr>
            <a:endParaRPr/>
          </a:p>
        </p:txBody>
      </p:sp>
      <p:sp>
        <p:nvSpPr>
          <p:cNvPr id="257" name="TextBox 23"/>
          <p:cNvSpPr txBox="1"/>
          <p:nvPr/>
        </p:nvSpPr>
        <p:spPr>
          <a:xfrm>
            <a:off x="587589" y="469465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F9F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“</a:t>
            </a:r>
          </a:p>
        </p:txBody>
      </p:sp>
      <p:sp>
        <p:nvSpPr>
          <p:cNvPr id="258" name="TextBox 24"/>
          <p:cNvSpPr txBox="1"/>
          <p:nvPr/>
        </p:nvSpPr>
        <p:spPr>
          <a:xfrm>
            <a:off x="8938730" y="2565643"/>
            <a:ext cx="51816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defRPr sz="8000">
                <a:solidFill>
                  <a:srgbClr val="F9F7E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”</a:t>
            </a:r>
          </a:p>
        </p:txBody>
      </p:sp>
      <p:sp>
        <p:nvSpPr>
          <p:cNvPr id="2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66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67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68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69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0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1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2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3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4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275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277" name="Title Text"/>
          <p:cNvSpPr txBox="1">
            <a:spLocks noGrp="1"/>
          </p:cNvSpPr>
          <p:nvPr>
            <p:ph type="title"/>
          </p:nvPr>
        </p:nvSpPr>
        <p:spPr>
          <a:xfrm>
            <a:off x="685798" y="609600"/>
            <a:ext cx="8588204" cy="3022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27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2" y="4013200"/>
            <a:ext cx="8596670" cy="514249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>
                <a:solidFill>
                  <a:schemeClr val="accent1"/>
                </a:solidFill>
              </a:defRPr>
            </a:lvl1pPr>
            <a:lvl2pPr marL="0" indent="457200">
              <a:buClrTx/>
              <a:buSzTx/>
              <a:buNone/>
              <a:defRPr sz="2400">
                <a:solidFill>
                  <a:schemeClr val="accent1"/>
                </a:solidFill>
              </a:defRPr>
            </a:lvl2pPr>
            <a:lvl3pPr marL="0" indent="914400">
              <a:buClrTx/>
              <a:buSzTx/>
              <a:buNone/>
              <a:defRPr sz="2400">
                <a:solidFill>
                  <a:schemeClr val="accent1"/>
                </a:solidFill>
              </a:defRPr>
            </a:lvl3pPr>
            <a:lvl4pPr marL="0" indent="1371600">
              <a:buClrTx/>
              <a:buSzTx/>
              <a:buNone/>
              <a:defRPr sz="2400">
                <a:solidFill>
                  <a:schemeClr val="accent1"/>
                </a:solidFill>
              </a:defRPr>
            </a:lvl4pPr>
            <a:lvl5pPr marL="0" indent="1828800">
              <a:buClrTx/>
              <a:buSzTx/>
              <a:buNone/>
              <a:defRPr sz="2400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21"/>
          </p:nvPr>
        </p:nvSpPr>
        <p:spPr>
          <a:xfrm>
            <a:off x="677334" y="4527448"/>
            <a:ext cx="8596670" cy="1513915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</a:pPr>
            <a:endParaRPr/>
          </a:p>
        </p:txBody>
      </p:sp>
      <p:sp>
        <p:nvSpPr>
          <p:cNvPr id="28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31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2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3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4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5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6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7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8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39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40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77333" y="2160589"/>
            <a:ext cx="8596670" cy="388077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51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2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3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4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5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6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7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8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59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60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xfrm>
            <a:off x="677335" y="2700866"/>
            <a:ext cx="8596669" cy="18265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r>
              <a:t>Title Text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527448"/>
            <a:ext cx="8596669" cy="8604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000"/>
            </a:lvl1pPr>
            <a:lvl2pPr marL="0" indent="457200">
              <a:buClrTx/>
              <a:buSzTx/>
              <a:buNone/>
              <a:defRPr sz="2000"/>
            </a:lvl2pPr>
            <a:lvl3pPr marL="0" indent="914400">
              <a:buClrTx/>
              <a:buSzTx/>
              <a:buNone/>
              <a:defRPr sz="2000"/>
            </a:lvl3pPr>
            <a:lvl4pPr marL="0" indent="1371600">
              <a:buClrTx/>
              <a:buSzTx/>
              <a:buNone/>
              <a:defRPr sz="2000"/>
            </a:lvl4pPr>
            <a:lvl5pPr marL="0" indent="1828800"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71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2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3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4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5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6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7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8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79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80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3" y="2160589"/>
            <a:ext cx="4184036" cy="388077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91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2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3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4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5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6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7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8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99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00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102" name="Title Text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5744" y="2160983"/>
            <a:ext cx="4185624" cy="576263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None/>
              <a:defRPr sz="2400"/>
            </a:lvl1pPr>
            <a:lvl2pPr marL="0" indent="457200">
              <a:buClrTx/>
              <a:buSzTx/>
              <a:buNone/>
              <a:defRPr sz="2400"/>
            </a:lvl2pPr>
            <a:lvl3pPr marL="0" indent="914400">
              <a:buClrTx/>
              <a:buSzTx/>
              <a:buNone/>
              <a:defRPr sz="2400"/>
            </a:lvl3pPr>
            <a:lvl4pPr marL="0" indent="1371600">
              <a:buClrTx/>
              <a:buSzTx/>
              <a:buNone/>
              <a:defRPr sz="2400"/>
            </a:lvl4pPr>
            <a:lvl5pPr marL="0" indent="1828800">
              <a:buClrTx/>
              <a:buSz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88382" y="2160983"/>
            <a:ext cx="4185619" cy="576263"/>
          </a:xfrm>
          <a:prstGeom prst="rect">
            <a:avLst/>
          </a:prstGeom>
        </p:spPr>
        <p:txBody>
          <a:bodyPr anchor="b"/>
          <a:lstStyle/>
          <a:p>
            <a:pPr marL="0" indent="0">
              <a:buClrTx/>
              <a:buSzTx/>
              <a:buNone/>
              <a:defRPr sz="2400"/>
            </a:pPr>
            <a:endParaRPr/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38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39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0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1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2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3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4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5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6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47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149" name="Title Text"/>
          <p:cNvSpPr txBox="1">
            <a:spLocks noGrp="1"/>
          </p:cNvSpPr>
          <p:nvPr>
            <p:ph type="title"/>
          </p:nvPr>
        </p:nvSpPr>
        <p:spPr>
          <a:xfrm>
            <a:off x="677333" y="1498603"/>
            <a:ext cx="3854529" cy="1278467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1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760460" y="514923"/>
            <a:ext cx="4513543" cy="552643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77334" y="2777069"/>
            <a:ext cx="3854528" cy="2584450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  <a:endParaRPr/>
          </a:p>
        </p:txBody>
      </p:sp>
      <p:sp>
        <p:nvSpPr>
          <p:cNvPr id="1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59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0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1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2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3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4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5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6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7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68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170" name="Title Text"/>
          <p:cNvSpPr txBox="1">
            <a:spLocks noGrp="1"/>
          </p:cNvSpPr>
          <p:nvPr>
            <p:ph type="title"/>
          </p:nvPr>
        </p:nvSpPr>
        <p:spPr>
          <a:xfrm>
            <a:off x="677333" y="4800600"/>
            <a:ext cx="8596668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171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677333" y="609600"/>
            <a:ext cx="8596670" cy="384571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3" y="5367337"/>
            <a:ext cx="8596668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200"/>
            </a:lvl1pPr>
            <a:lvl2pPr marL="0" indent="457200">
              <a:buClrTx/>
              <a:buSzTx/>
              <a:buNone/>
              <a:defRPr sz="1200"/>
            </a:lvl2pPr>
            <a:lvl3pPr marL="0" indent="914400">
              <a:buClrTx/>
              <a:buSzTx/>
              <a:buNone/>
              <a:defRPr sz="1200"/>
            </a:lvl3pPr>
            <a:lvl4pPr marL="0" indent="1371600">
              <a:buClrTx/>
              <a:buSzTx/>
              <a:buNone/>
              <a:defRPr sz="1200"/>
            </a:lvl4pPr>
            <a:lvl5pPr marL="0" indent="1828800">
              <a:buClrTx/>
              <a:buSzTx/>
              <a:buNone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Group 6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80" name="Straight Connector 19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3D146E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1" name="Straight Connector 20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46177C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2" name="Rectangle 23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3" name="Rectangle 2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4" name="Isosceles Triangle 23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5" name="Rectangle 2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9242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6" name="Rectangle 2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F9F7E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7" name="Rectangle 2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999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8" name="Isosceles Triangle 27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  <p:sp>
          <p:nvSpPr>
            <p:cNvPr id="189" name="Isosceles Triangle 28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chemeClr val="accent1">
                      <a:hueOff val="-3291428"/>
                      <a:satOff val="-63636"/>
                      <a:lumOff val="10784"/>
                    </a:schemeClr>
                  </a:solidFill>
                </a:defRPr>
              </a:pPr>
              <a:endParaRPr/>
            </a:p>
          </p:txBody>
        </p:sp>
      </p:grpSp>
      <p:sp>
        <p:nvSpPr>
          <p:cNvPr id="191" name="Title Text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9" cy="3403600"/>
          </a:xfrm>
          <a:prstGeom prst="rect">
            <a:avLst/>
          </a:prstGeom>
        </p:spPr>
        <p:txBody>
          <a:bodyPr anchor="ctr"/>
          <a:lstStyle>
            <a:lvl1pPr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9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77335" y="4470400"/>
            <a:ext cx="8596669" cy="157096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9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049981" y="6114704"/>
            <a:ext cx="224022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chemeClr val="accent1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778668" marR="0" indent="-321468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1208314" marR="0" indent="-293914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1714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21717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26289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30861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35433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4000500" marR="0" indent="-342900" algn="l" defTabSz="4572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1"/>
        </a:buClr>
        <a:buSzPct val="80000"/>
        <a:buFontTx/>
        <a:buChar char=""/>
        <a:tabLst/>
        <a:defRPr sz="1800" b="0" i="0" u="none" strike="noStrike" cap="none" spc="0" baseline="0">
          <a:solidFill>
            <a:schemeClr val="accent1">
              <a:hueOff val="-3291428"/>
              <a:satOff val="-63636"/>
              <a:lumOff val="10784"/>
            </a:schemeClr>
          </a:solidFill>
          <a:uFillTx/>
          <a:latin typeface="Trebuchet MS"/>
          <a:ea typeface="Trebuchet MS"/>
          <a:cs typeface="Trebuchet MS"/>
          <a:sym typeface="Trebuchet MS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1"/>
          <p:cNvSpPr txBox="1">
            <a:spLocks noGrp="1"/>
          </p:cNvSpPr>
          <p:nvPr>
            <p:ph type="ctrTitle"/>
          </p:nvPr>
        </p:nvSpPr>
        <p:spPr>
          <a:xfrm>
            <a:off x="3226199" y="1982369"/>
            <a:ext cx="6697963" cy="1162588"/>
          </a:xfrm>
          <a:prstGeom prst="rect">
            <a:avLst/>
          </a:prstGeom>
        </p:spPr>
        <p:txBody>
          <a:bodyPr/>
          <a:lstStyle/>
          <a:p>
            <a:pPr defTabSz="228600">
              <a:defRPr sz="2700" b="1" i="1">
                <a:solidFill>
                  <a:srgbClr val="181717"/>
                </a:solidFill>
              </a:defRPr>
            </a:pPr>
            <a:r>
              <a:rPr sz="3100"/>
              <a:t>Galatians and Philippians:</a:t>
            </a:r>
            <a:r>
              <a:t> </a:t>
            </a:r>
          </a:p>
          <a:p>
            <a:pPr defTabSz="228600">
              <a:defRPr sz="2700" b="1" i="1">
                <a:solidFill>
                  <a:srgbClr val="181717"/>
                </a:solidFill>
              </a:defRPr>
            </a:pPr>
            <a:r>
              <a:rPr i="0"/>
              <a:t>The Gospel According to the Apostle Paul</a:t>
            </a:r>
          </a:p>
        </p:txBody>
      </p:sp>
      <p:sp>
        <p:nvSpPr>
          <p:cNvPr id="290" name="Subtitle 2"/>
          <p:cNvSpPr txBox="1">
            <a:spLocks noGrp="1"/>
          </p:cNvSpPr>
          <p:nvPr>
            <p:ph type="subTitle" sz="quarter" idx="1"/>
          </p:nvPr>
        </p:nvSpPr>
        <p:spPr>
          <a:xfrm>
            <a:off x="319313" y="5110376"/>
            <a:ext cx="10382555" cy="1096900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90000"/>
              </a:lnSpc>
              <a:defRPr sz="2900">
                <a:solidFill>
                  <a:srgbClr val="181717"/>
                </a:solidFill>
              </a:defRPr>
            </a:pPr>
            <a:r>
              <a:rPr dirty="0"/>
              <a:t>OASIS Session </a:t>
            </a:r>
            <a:r>
              <a:rPr lang="en-US" dirty="0"/>
              <a:t>8</a:t>
            </a:r>
            <a:r>
              <a:rPr dirty="0"/>
              <a:t>: </a:t>
            </a:r>
            <a:r>
              <a:rPr lang="en-US" dirty="0"/>
              <a:t>November 6</a:t>
            </a:r>
            <a:r>
              <a:rPr dirty="0"/>
              <a:t>, 2022</a:t>
            </a:r>
            <a:endParaRPr sz="1600" dirty="0"/>
          </a:p>
          <a:p>
            <a:pPr algn="l">
              <a:lnSpc>
                <a:spcPct val="90000"/>
              </a:lnSpc>
              <a:defRPr sz="2900">
                <a:solidFill>
                  <a:srgbClr val="181717"/>
                </a:solidFill>
              </a:defRPr>
            </a:pPr>
            <a:r>
              <a:rPr dirty="0"/>
              <a:t>Intro to Philippians; Philippians </a:t>
            </a:r>
            <a:r>
              <a:rPr lang="en-US" dirty="0"/>
              <a:t>2</a:t>
            </a:r>
            <a:endParaRPr dirty="0"/>
          </a:p>
        </p:txBody>
      </p:sp>
      <p:pic>
        <p:nvPicPr>
          <p:cNvPr id="291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83411">
            <a:off x="163993" y="1077862"/>
            <a:ext cx="3045669" cy="343989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itle 1"/>
          <p:cNvSpPr txBox="1">
            <a:spLocks noGrp="1"/>
          </p:cNvSpPr>
          <p:nvPr>
            <p:ph type="title"/>
          </p:nvPr>
        </p:nvSpPr>
        <p:spPr>
          <a:xfrm>
            <a:off x="677333" y="377535"/>
            <a:ext cx="10558704" cy="741219"/>
          </a:xfrm>
          <a:prstGeom prst="rect">
            <a:avLst/>
          </a:prstGeom>
        </p:spPr>
        <p:txBody>
          <a:bodyPr/>
          <a:lstStyle/>
          <a:p>
            <a:pPr algn="just" defTabSz="182880">
              <a:defRPr sz="1440" b="1">
                <a:solidFill>
                  <a:srgbClr val="36342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br/>
            <a:br/>
            <a:br/>
            <a:br/>
            <a:endParaRPr/>
          </a:p>
        </p:txBody>
      </p:sp>
      <p:sp>
        <p:nvSpPr>
          <p:cNvPr id="316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418549" y="1240394"/>
            <a:ext cx="9255227" cy="5590312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Joy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Humility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Unity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Fellowship (Siblings)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Spiritual growth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Suffering and perseverance</a:t>
            </a:r>
          </a:p>
          <a:p>
            <a:pPr algn="just">
              <a:spcBef>
                <a:spcPts val="800"/>
              </a:spcBef>
              <a:buFont typeface="Symbol"/>
              <a:buChar char="·"/>
              <a:defRPr sz="2800">
                <a:solidFill>
                  <a:srgbClr val="36342F"/>
                </a:solidFill>
              </a:defRPr>
            </a:pPr>
            <a:r>
              <a:t>Jesus Christ as model </a:t>
            </a:r>
          </a:p>
        </p:txBody>
      </p:sp>
      <p:sp>
        <p:nvSpPr>
          <p:cNvPr id="317" name="Key Themes of the Epistle to the Philippians"/>
          <p:cNvSpPr txBox="1"/>
          <p:nvPr/>
        </p:nvSpPr>
        <p:spPr>
          <a:xfrm>
            <a:off x="397670" y="183193"/>
            <a:ext cx="10435405" cy="66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just">
              <a:defRPr sz="3600" b="1">
                <a:solidFill>
                  <a:srgbClr val="36342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latin typeface="Tahoma"/>
                <a:ea typeface="Tahoma"/>
                <a:cs typeface="Tahoma"/>
                <a:sym typeface="Tahoma"/>
              </a:rPr>
              <a:t>Key </a:t>
            </a:r>
            <a:r>
              <a:rPr sz="3700">
                <a:latin typeface="Tahoma"/>
                <a:ea typeface="Tahoma"/>
                <a:cs typeface="Tahoma"/>
                <a:sym typeface="Tahoma"/>
              </a:rPr>
              <a:t>Themes of the Epistle to the Philippians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B4AC7-7993-412A-D54B-621BEB8AF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14994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Philippians Chapter 2: Passages and Notes</a:t>
            </a:r>
            <a:b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89C04-3BB4-107F-2C4E-9A3735C1543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77333" y="1393371"/>
            <a:ext cx="8596670" cy="5059680"/>
          </a:xfrm>
        </p:spPr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Highlights and Themes</a:t>
            </a:r>
            <a:endParaRPr lang="en-US" sz="3200" dirty="0">
              <a:solidFill>
                <a:schemeClr val="accent1">
                  <a:lumMod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2 considered by many the central message and “linchpin” of Philippians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Addresses the “character” of the Christian community, not just in relationship with Paul but in daily life without Paul.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Presents us with the Christ hymn, now believed to have been a regular part of worship by Christians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872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32227B-1A9B-527F-0C8C-1573D1BF2903}"/>
              </a:ext>
            </a:extLst>
          </p:cNvPr>
          <p:cNvSpPr txBox="1"/>
          <p:nvPr/>
        </p:nvSpPr>
        <p:spPr>
          <a:xfrm>
            <a:off x="444138" y="554623"/>
            <a:ext cx="10998926" cy="57089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Gives the community (and us) the challenge of “Let the same mind be in you that was in Christ Jesus”.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Includes the admonition, “work on your own salvation with fear and trembling”.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Focuses on life for the community and the individual believer, and does not appear to reference “eternity”. </a:t>
            </a:r>
          </a:p>
          <a:p>
            <a:pPr marL="45720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chemeClr val="accent1">
                    <a:lumMod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Introduces us (perhaps) to the oversights/mistakes(?) of our theological ancestors who organized the scriptures by chapter and verse</a:t>
            </a:r>
          </a:p>
        </p:txBody>
      </p:sp>
    </p:spTree>
    <p:extLst>
      <p:ext uri="{BB962C8B-B14F-4D97-AF65-F5344CB8AC3E}">
        <p14:creationId xmlns:p14="http://schemas.microsoft.com/office/powerpoint/2010/main" val="15664023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736DD-1D74-8502-6B32-AD9086F45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Organization of the “Chapter”</a:t>
            </a:r>
            <a:br>
              <a:rPr lang="en-US" dirty="0">
                <a:solidFill>
                  <a:schemeClr val="accent1">
                    <a:lumMod val="1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10000"/>
                  </a:schemeClr>
                </a:solidFill>
              </a:rPr>
              <a:t>Whether Paul is Present or Absent</a:t>
            </a:r>
            <a:br>
              <a:rPr lang="en-US" dirty="0">
                <a:solidFill>
                  <a:schemeClr val="accent1">
                    <a:lumMod val="10000"/>
                  </a:schemeClr>
                </a:solidFill>
              </a:rPr>
            </a:br>
            <a:endParaRPr lang="en-US" dirty="0">
              <a:solidFill>
                <a:schemeClr val="accent1">
                  <a:lumMod val="1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924BA-C277-6D21-AC38-D39EADFF546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77333" y="1759131"/>
            <a:ext cx="8596670" cy="47722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Philippians 1: 27-30   Christian Conduct in Relation to a Hostile, Unbelieving Community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Philippians 2: 1-11   Christian Conduct Within the Believing Community (includes the Christ hymn)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Philippians 2: 12-16   Christian Conduct in Relation to Paul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accent1">
                    <a:lumMod val="10000"/>
                  </a:schemeClr>
                </a:solidFill>
              </a:rPr>
              <a:t>Philippians 2: 17-3:1a   Travel Plans (autobiographical detail) – Expect visits from Timothy and Epaphroditus</a:t>
            </a:r>
          </a:p>
          <a:p>
            <a:endParaRPr lang="en-US" dirty="0">
              <a:solidFill>
                <a:schemeClr val="accent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41130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TextBox 4"/>
          <p:cNvSpPr txBox="1"/>
          <p:nvPr/>
        </p:nvSpPr>
        <p:spPr>
          <a:xfrm>
            <a:off x="1051123" y="1430308"/>
            <a:ext cx="9344226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1800"/>
              </a:spcBef>
              <a:defRPr sz="3500">
                <a:solidFill>
                  <a:srgbClr val="290D49"/>
                </a:solidFill>
              </a:defRPr>
            </a:lvl1pPr>
          </a:lstStyle>
          <a:p>
            <a:r>
              <a:rPr lang="en-US" dirty="0"/>
              <a:t>The </a:t>
            </a:r>
            <a:r>
              <a:rPr dirty="0"/>
              <a:t>Dive </a:t>
            </a:r>
            <a:r>
              <a:rPr lang="en-US" dirty="0"/>
              <a:t>continues</a:t>
            </a:r>
            <a:r>
              <a:rPr dirty="0"/>
              <a:t>!</a:t>
            </a:r>
          </a:p>
        </p:txBody>
      </p:sp>
      <p:sp>
        <p:nvSpPr>
          <p:cNvPr id="320" name="Philippians 1"/>
          <p:cNvSpPr txBox="1"/>
          <p:nvPr/>
        </p:nvSpPr>
        <p:spPr>
          <a:xfrm>
            <a:off x="3154777" y="2777070"/>
            <a:ext cx="4442881" cy="93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5500" b="1" u="sng">
                <a:solidFill>
                  <a:srgbClr val="0432FF"/>
                </a:solidFill>
                <a:uFill>
                  <a:solidFill>
                    <a:srgbClr val="0432FF"/>
                  </a:solidFill>
                </a:uFill>
                <a:latin typeface="Arial"/>
                <a:ea typeface="Arial"/>
                <a:cs typeface="Arial"/>
                <a:sym typeface="Arial"/>
                <a:hlinkClick r:id="rId3"/>
              </a:defRPr>
            </a:lvl1pPr>
          </a:lstStyle>
          <a:p>
            <a:pPr>
              <a:defRPr u="none">
                <a:solidFill>
                  <a:srgbClr val="232629"/>
                </a:solidFill>
                <a:uFillTx/>
              </a:defRPr>
            </a:pPr>
            <a:r>
              <a:rPr u="sng" dirty="0">
                <a:solidFill>
                  <a:srgbClr val="0432FF"/>
                </a:solidFill>
                <a:uFill>
                  <a:solidFill>
                    <a:srgbClr val="0432FF"/>
                  </a:solidFill>
                </a:uFill>
                <a:hlinkClick r:id="rId3"/>
              </a:rPr>
              <a:t>Philippians </a:t>
            </a:r>
            <a:r>
              <a:rPr lang="en-US" u="sng" dirty="0">
                <a:solidFill>
                  <a:srgbClr val="0432FF"/>
                </a:solidFill>
                <a:uFill>
                  <a:solidFill>
                    <a:srgbClr val="0432FF"/>
                  </a:solidFill>
                </a:uFill>
                <a:hlinkClick r:id="rId3"/>
              </a:rPr>
              <a:t>2</a:t>
            </a:r>
            <a:endParaRPr u="sng" dirty="0">
              <a:solidFill>
                <a:srgbClr val="0432FF"/>
              </a:solidFill>
              <a:uFill>
                <a:solidFill>
                  <a:srgbClr val="0432FF"/>
                </a:solidFill>
              </a:uFill>
              <a:hlinkClick r:id="rId3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acet">
  <a:themeElements>
    <a:clrScheme name="Facet">
      <a:dk1>
        <a:srgbClr val="F29800"/>
      </a:dk1>
      <a:lt1>
        <a:srgbClr val="521B92"/>
      </a:lt1>
      <a:dk2>
        <a:srgbClr val="A7A7A7"/>
      </a:dk2>
      <a:lt2>
        <a:srgbClr val="535353"/>
      </a:lt2>
      <a:accent1>
        <a:srgbClr val="F5F2D2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291428"/>
            <a:satOff val="-63636"/>
            <a:lumOff val="10784"/>
          </a:schemeClr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1B92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1B92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5F2D2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0000FF"/>
      </a:hlink>
      <a:folHlink>
        <a:srgbClr val="FF00FF"/>
      </a:folHlink>
    </a:clrScheme>
    <a:fontScheme name="Face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-3291428"/>
            <a:satOff val="-63636"/>
            <a:lumOff val="10784"/>
          </a:schemeClr>
        </a:solidFill>
        <a:ln w="19050" cap="rnd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1B92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21B92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284</Words>
  <Application>Microsoft Macintosh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Symbol</vt:lpstr>
      <vt:lpstr>Tahoma</vt:lpstr>
      <vt:lpstr>Times New Roman</vt:lpstr>
      <vt:lpstr>Trebuchet MS</vt:lpstr>
      <vt:lpstr>Wingdings</vt:lpstr>
      <vt:lpstr>Facet</vt:lpstr>
      <vt:lpstr>Galatians and Philippians:  The Gospel According to the Apostle Paul</vt:lpstr>
      <vt:lpstr>    </vt:lpstr>
      <vt:lpstr>Philippians Chapter 2: Passages and Notes </vt:lpstr>
      <vt:lpstr>PowerPoint Presentation</vt:lpstr>
      <vt:lpstr>Organization of the “Chapter” Whether Paul is Present or Absent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Galatians and Philippians:  The Gospel According to the Apostle Paul</dc:title>
  <dc:creator>Maria Clayton</dc:creator>
  <cp:lastModifiedBy>Amy Trawick</cp:lastModifiedBy>
  <cp:revision>5</cp:revision>
  <dcterms:modified xsi:type="dcterms:W3CDTF">2022-11-09T23:45:45Z</dcterms:modified>
</cp:coreProperties>
</file>