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4" r:id="rId4"/>
    <p:sldId id="265" r:id="rId5"/>
    <p:sldId id="263" r:id="rId6"/>
    <p:sldId id="262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1B92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FBFAEE"/>
          </a:solidFill>
        </a:fill>
      </a:tcStyle>
    </a:wholeTbl>
    <a:band2H>
      <a:tcTxStyle/>
      <a:tcStyle>
        <a:tcBdr/>
        <a:fill>
          <a:solidFill>
            <a:srgbClr val="FDFCF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CEE3D4"/>
          </a:solidFill>
        </a:fill>
      </a:tcStyle>
    </a:wholeTbl>
    <a:band2H>
      <a:tcTxStyle/>
      <a:tcStyle>
        <a:tcBdr/>
        <a:fill>
          <a:solidFill>
            <a:srgbClr val="E8F2EB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FDD7D1"/>
          </a:solidFill>
        </a:fill>
      </a:tcStyle>
    </a:wholeTbl>
    <a:band2H>
      <a:tcTxStyle/>
      <a:tcStyle>
        <a:tcBdr/>
        <a:fill>
          <a:solidFill>
            <a:srgbClr val="FEEC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7EE"/>
          </a:solidFill>
        </a:fill>
      </a:tcStyle>
    </a:wholeTbl>
    <a:band2H>
      <a:tcTxStyle/>
      <a:tcStyle>
        <a:tcBdr/>
        <a:fill>
          <a:solidFill>
            <a:schemeClr val="accent1">
              <a:hueOff val="-3291428"/>
              <a:satOff val="-63636"/>
              <a:lumOff val="10784"/>
            </a:schemeClr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21B92"/>
              </a:solidFill>
              <a:prstDash val="solid"/>
              <a:round/>
            </a:ln>
          </a:top>
          <a:bottom>
            <a:ln w="25400" cap="flat">
              <a:solidFill>
                <a:srgbClr val="521B9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3291428"/>
              <a:satOff val="-63636"/>
              <a:lumOff val="10784"/>
            </a:schemeClr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1B92"/>
              </a:solidFill>
              <a:prstDash val="solid"/>
              <a:round/>
            </a:ln>
          </a:top>
          <a:bottom>
            <a:ln w="25400" cap="flat">
              <a:solidFill>
                <a:srgbClr val="521B9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521B92"/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CFCBDB"/>
          </a:solidFill>
        </a:fill>
      </a:tcStyle>
    </a:wholeTbl>
    <a:band2H>
      <a:tcTxStyle/>
      <a:tcStyle>
        <a:tcBdr/>
        <a:fill>
          <a:solidFill>
            <a:srgbClr val="E9E7EE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521B92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521B92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rgbClr val="521B9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3291428"/>
              <a:satOff val="-63636"/>
              <a:lumOff val="10784"/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1">
              <a:hueOff val="-3291428"/>
              <a:satOff val="-63636"/>
              <a:lumOff val="10784"/>
            </a:schemeClr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3291428"/>
              <a:satOff val="-63636"/>
              <a:lumOff val="10784"/>
              <a:alpha val="20000"/>
            </a:scheme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1">
          <a:hueOff val="-3291428"/>
          <a:satOff val="-63636"/>
          <a:lumOff val="10784"/>
        </a:schemeClr>
      </a:tcTxStyle>
      <a:tcStyle>
        <a:tcBdr>
          <a:lef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3291428"/>
                  <a:satOff val="-63636"/>
                  <a:lumOff val="10784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0"/>
  </p:normalViewPr>
  <p:slideViewPr>
    <p:cSldViewPr snapToGrid="0">
      <p:cViewPr varScale="1">
        <p:scale>
          <a:sx n="118" d="100"/>
          <a:sy n="118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7" name="Shape 28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2" name="Shape 3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sacrificial is your love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1" name="Straight Connector 31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2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3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5" name="Isosceles Triangle 2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7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9" name="Isosceles Triangle 3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" name="Isosceles Triangle 18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</a:lvl1pPr>
            <a:lvl2pPr marL="0" indent="457200" algn="r">
              <a:buClrTx/>
              <a:buSzTx/>
              <a:buNone/>
            </a:lvl2pPr>
            <a:lvl3pPr marL="0" indent="914400" algn="r">
              <a:buClrTx/>
              <a:buSzTx/>
              <a:buNone/>
            </a:lvl3pPr>
            <a:lvl4pPr marL="0" indent="1371600" algn="r">
              <a:buClrTx/>
              <a:buSzTx/>
              <a:buNone/>
            </a:lvl4pPr>
            <a:lvl5pPr marL="0" indent="1828800" algn="r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00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1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2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3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4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5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6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7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8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09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211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/>
            </a:lvl1pPr>
            <a:lvl2pPr marL="0" indent="457200">
              <a:buClrTx/>
              <a:buSzTx/>
              <a:buNone/>
              <a:defRPr sz="1600"/>
            </a:lvl2pPr>
            <a:lvl3pPr marL="0" indent="914400">
              <a:buClrTx/>
              <a:buSzTx/>
              <a:buNone/>
              <a:defRPr sz="1600"/>
            </a:lvl3pPr>
            <a:lvl4pPr marL="0" indent="1371600">
              <a:buClrTx/>
              <a:buSzTx/>
              <a:buNone/>
              <a:defRPr sz="1600"/>
            </a:lvl4pPr>
            <a:lvl5pPr marL="0" indent="1828800">
              <a:buClrTx/>
              <a:buSz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214" name="TextBox 19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9F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215" name="TextBox 21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9F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2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3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4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5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6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7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8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29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30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31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32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234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43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4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5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6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7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8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49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50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51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52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25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257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9F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258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9F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66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67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68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69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0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1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2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3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4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275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277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2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31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2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3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4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5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6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7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8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39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40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51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2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3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4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5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6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7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8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59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60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/>
            </a:lvl1pPr>
            <a:lvl2pPr marL="0" indent="457200">
              <a:buClrTx/>
              <a:buSzTx/>
              <a:buNone/>
              <a:defRPr sz="2000"/>
            </a:lvl2pPr>
            <a:lvl3pPr marL="0" indent="914400">
              <a:buClrTx/>
              <a:buSzTx/>
              <a:buNone/>
              <a:defRPr sz="2000"/>
            </a:lvl3pPr>
            <a:lvl4pPr marL="0" indent="1371600">
              <a:buClrTx/>
              <a:buSzTx/>
              <a:buNone/>
              <a:defRPr sz="2000"/>
            </a:lvl4pPr>
            <a:lvl5pPr marL="0" indent="1828800"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71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2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3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4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5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6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7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8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79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80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91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2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3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4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5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6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7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8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99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00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38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39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0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1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2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3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4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5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6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47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59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0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1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2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3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4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5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6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7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68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170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71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80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3D146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1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46177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2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3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4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5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242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6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F9F7E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7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8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  <p:sp>
          <p:nvSpPr>
            <p:cNvPr id="189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1">
                      <a:hueOff val="-3291428"/>
                      <a:satOff val="-63636"/>
                      <a:lumOff val="10784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chemeClr val="accent1">
              <a:hueOff val="-3291428"/>
              <a:satOff val="-63636"/>
              <a:lumOff val="10784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1"/>
          <p:cNvSpPr txBox="1">
            <a:spLocks noGrp="1"/>
          </p:cNvSpPr>
          <p:nvPr>
            <p:ph type="ctrTitle"/>
          </p:nvPr>
        </p:nvSpPr>
        <p:spPr>
          <a:xfrm>
            <a:off x="3226199" y="1982369"/>
            <a:ext cx="6697963" cy="1162588"/>
          </a:xfrm>
          <a:prstGeom prst="rect">
            <a:avLst/>
          </a:prstGeom>
        </p:spPr>
        <p:txBody>
          <a:bodyPr/>
          <a:lstStyle/>
          <a:p>
            <a:pPr defTabSz="228600">
              <a:defRPr sz="2700" b="1" i="1">
                <a:solidFill>
                  <a:srgbClr val="181717"/>
                </a:solidFill>
              </a:defRPr>
            </a:pPr>
            <a:r>
              <a:rPr sz="3100"/>
              <a:t>Galatians and Philippians:</a:t>
            </a:r>
            <a:r>
              <a:t> </a:t>
            </a:r>
          </a:p>
          <a:p>
            <a:pPr defTabSz="228600">
              <a:defRPr sz="2700" b="1" i="1">
                <a:solidFill>
                  <a:srgbClr val="181717"/>
                </a:solidFill>
              </a:defRPr>
            </a:pPr>
            <a:r>
              <a:rPr i="0"/>
              <a:t>The Gospel According to the Apostle Paul</a:t>
            </a:r>
          </a:p>
        </p:txBody>
      </p:sp>
      <p:sp>
        <p:nvSpPr>
          <p:cNvPr id="29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319313" y="5110376"/>
            <a:ext cx="10382555" cy="10969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90000"/>
              </a:lnSpc>
              <a:defRPr sz="2900">
                <a:solidFill>
                  <a:srgbClr val="181717"/>
                </a:solidFill>
              </a:defRPr>
            </a:pPr>
            <a:r>
              <a:rPr dirty="0"/>
              <a:t>OASIS Session </a:t>
            </a:r>
            <a:r>
              <a:rPr lang="en-US" dirty="0"/>
              <a:t>8</a:t>
            </a:r>
            <a:r>
              <a:rPr dirty="0"/>
              <a:t>: </a:t>
            </a:r>
            <a:r>
              <a:rPr lang="en-US" dirty="0"/>
              <a:t>November 6</a:t>
            </a:r>
            <a:r>
              <a:rPr dirty="0"/>
              <a:t>, 2022</a:t>
            </a:r>
            <a:endParaRPr sz="1600" dirty="0"/>
          </a:p>
          <a:p>
            <a:pPr algn="l">
              <a:lnSpc>
                <a:spcPct val="90000"/>
              </a:lnSpc>
              <a:defRPr sz="2900">
                <a:solidFill>
                  <a:srgbClr val="181717"/>
                </a:solidFill>
              </a:defRPr>
            </a:pPr>
            <a:r>
              <a:rPr dirty="0"/>
              <a:t>Intro to Philippians; Philippians </a:t>
            </a:r>
            <a:r>
              <a:rPr lang="en-US" dirty="0"/>
              <a:t>2</a:t>
            </a:r>
            <a:endParaRPr dirty="0"/>
          </a:p>
        </p:txBody>
      </p:sp>
      <p:pic>
        <p:nvPicPr>
          <p:cNvPr id="291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3411">
            <a:off x="163993" y="1077862"/>
            <a:ext cx="3045669" cy="34398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itle 1"/>
          <p:cNvSpPr txBox="1">
            <a:spLocks noGrp="1"/>
          </p:cNvSpPr>
          <p:nvPr>
            <p:ph type="title"/>
          </p:nvPr>
        </p:nvSpPr>
        <p:spPr>
          <a:xfrm>
            <a:off x="677333" y="377535"/>
            <a:ext cx="10558704" cy="741219"/>
          </a:xfrm>
          <a:prstGeom prst="rect">
            <a:avLst/>
          </a:prstGeom>
        </p:spPr>
        <p:txBody>
          <a:bodyPr/>
          <a:lstStyle/>
          <a:p>
            <a:pPr algn="just" defTabSz="182880">
              <a:defRPr sz="1440" b="1">
                <a:solidFill>
                  <a:srgbClr val="36342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br/>
            <a:br/>
            <a:br/>
            <a:endParaRPr/>
          </a:p>
        </p:txBody>
      </p:sp>
      <p:sp>
        <p:nvSpPr>
          <p:cNvPr id="31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18549" y="1240394"/>
            <a:ext cx="9255227" cy="5590312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Joy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Humility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Unity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Fellowship (Siblings)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Spiritual growth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Suffering and perseverance</a:t>
            </a:r>
          </a:p>
          <a:p>
            <a:pPr algn="just">
              <a:spcBef>
                <a:spcPts val="800"/>
              </a:spcBef>
              <a:buFont typeface="Symbol"/>
              <a:buChar char="·"/>
              <a:defRPr sz="2800">
                <a:solidFill>
                  <a:srgbClr val="36342F"/>
                </a:solidFill>
              </a:defRPr>
            </a:pPr>
            <a:r>
              <a:t>Jesus Christ as model </a:t>
            </a:r>
          </a:p>
        </p:txBody>
      </p:sp>
      <p:sp>
        <p:nvSpPr>
          <p:cNvPr id="317" name="Key Themes of the Epistle to the Philippians"/>
          <p:cNvSpPr txBox="1"/>
          <p:nvPr/>
        </p:nvSpPr>
        <p:spPr>
          <a:xfrm>
            <a:off x="397670" y="183193"/>
            <a:ext cx="10435405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just">
              <a:defRPr sz="3600" b="1">
                <a:solidFill>
                  <a:srgbClr val="36342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Tahoma"/>
                <a:ea typeface="Tahoma"/>
                <a:cs typeface="Tahoma"/>
                <a:sym typeface="Tahoma"/>
              </a:rPr>
              <a:t>Key </a:t>
            </a:r>
            <a:r>
              <a:rPr sz="3700">
                <a:latin typeface="Tahoma"/>
                <a:ea typeface="Tahoma"/>
                <a:cs typeface="Tahoma"/>
                <a:sym typeface="Tahoma"/>
              </a:rPr>
              <a:t>Themes of the Epistle to the Philippians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4AC7-7993-412A-D54B-621BEB8A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1499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Chapter 2: Passages and Notes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89C04-3BB4-107F-2C4E-9A3735C1543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77333" y="1393371"/>
            <a:ext cx="8596670" cy="505968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Highlights and Themes</a:t>
            </a:r>
            <a:endParaRPr lang="en-US" sz="3200" dirty="0">
              <a:solidFill>
                <a:schemeClr val="accent1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2 considered by many the central message and “linchpin” of Philippians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Addresses the “character” of the Christian community, not just in relationship with Paul but in daily life without Paul.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Presents us with the Christ hymn, now believed to have been a regular part of worship by Christians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872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32227B-1A9B-527F-0C8C-1573D1BF2903}"/>
              </a:ext>
            </a:extLst>
          </p:cNvPr>
          <p:cNvSpPr txBox="1"/>
          <p:nvPr/>
        </p:nvSpPr>
        <p:spPr>
          <a:xfrm>
            <a:off x="444138" y="554623"/>
            <a:ext cx="10998926" cy="57089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Gives the community (and us) the challenge of “Let the same mind be in you that was in Christ Jesus”.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the admonition, “work on your own salvation with fear and trembling”.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Focuses on life for the community and the individual believer, and does not appear to reference “eternity”.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accent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Introduces us (perhaps) to the oversights/mistakes(?) of our theological ancestors who organized the scriptures by chapter and verse</a:t>
            </a:r>
          </a:p>
        </p:txBody>
      </p:sp>
    </p:spTree>
    <p:extLst>
      <p:ext uri="{BB962C8B-B14F-4D97-AF65-F5344CB8AC3E}">
        <p14:creationId xmlns:p14="http://schemas.microsoft.com/office/powerpoint/2010/main" val="15664023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36DD-1D74-8502-6B32-AD9086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10000"/>
                  </a:schemeClr>
                </a:solidFill>
              </a:rPr>
              <a:t>Organization of the “Chapter”</a:t>
            </a:r>
            <a:br>
              <a:rPr lang="en-US" dirty="0">
                <a:solidFill>
                  <a:schemeClr val="accent1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10000"/>
                  </a:schemeClr>
                </a:solidFill>
              </a:rPr>
              <a:t>Whether Paul is Present or Absent</a:t>
            </a:r>
            <a:br>
              <a:rPr lang="en-US" dirty="0">
                <a:solidFill>
                  <a:schemeClr val="accent1">
                    <a:lumMod val="10000"/>
                  </a:schemeClr>
                </a:solidFill>
              </a:rPr>
            </a:br>
            <a:endParaRPr lang="en-US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924BA-C277-6D21-AC38-D39EADFF54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77333" y="1759131"/>
            <a:ext cx="8596670" cy="47722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accent1">
                    <a:lumMod val="10000"/>
                  </a:schemeClr>
                </a:solidFill>
              </a:rPr>
              <a:t>Philippians 1: 27-30   Christian Conduct in Relation to a Hostile, Unbelieving Community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accent1">
                    <a:lumMod val="10000"/>
                  </a:schemeClr>
                </a:solidFill>
              </a:rPr>
              <a:t>Philippians 2: 1-11   Christian Conduct Within the Believing Community (includes the Christ hymn)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accent1">
                    <a:lumMod val="10000"/>
                  </a:schemeClr>
                </a:solidFill>
              </a:rPr>
              <a:t>Philippians 2: 12-16   Christian Conduct in Relation to Paul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accent1">
                    <a:lumMod val="10000"/>
                  </a:schemeClr>
                </a:solidFill>
              </a:rPr>
              <a:t>Philippians 2: 17-3:1a   Travel Plans (autobiographical detail) – Expect visits from Timothy and Epaphroditus</a:t>
            </a:r>
          </a:p>
          <a:p>
            <a:endParaRPr lang="en-US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113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Box 4"/>
          <p:cNvSpPr txBox="1"/>
          <p:nvPr/>
        </p:nvSpPr>
        <p:spPr>
          <a:xfrm>
            <a:off x="1051123" y="1430308"/>
            <a:ext cx="9344226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800"/>
              </a:spcBef>
              <a:defRPr sz="3500">
                <a:solidFill>
                  <a:srgbClr val="290D49"/>
                </a:solidFill>
              </a:defRPr>
            </a:lvl1pPr>
          </a:lstStyle>
          <a:p>
            <a:r>
              <a:rPr lang="en-US" dirty="0"/>
              <a:t>The </a:t>
            </a:r>
            <a:r>
              <a:rPr dirty="0"/>
              <a:t>Dive </a:t>
            </a:r>
            <a:r>
              <a:rPr lang="en-US" dirty="0"/>
              <a:t>continues</a:t>
            </a:r>
            <a:r>
              <a:rPr dirty="0"/>
              <a:t>!</a:t>
            </a:r>
          </a:p>
        </p:txBody>
      </p:sp>
      <p:sp>
        <p:nvSpPr>
          <p:cNvPr id="320" name="Philippians 1"/>
          <p:cNvSpPr txBox="1"/>
          <p:nvPr/>
        </p:nvSpPr>
        <p:spPr>
          <a:xfrm>
            <a:off x="3154777" y="2777070"/>
            <a:ext cx="4442881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500" b="1" u="sng">
                <a:solidFill>
                  <a:srgbClr val="0432FF"/>
                </a:solidFill>
                <a:uFill>
                  <a:solidFill>
                    <a:srgbClr val="0432FF"/>
                  </a:solidFill>
                </a:uFill>
                <a:latin typeface="Arial"/>
                <a:ea typeface="Arial"/>
                <a:cs typeface="Arial"/>
                <a:sym typeface="Arial"/>
                <a:hlinkClick r:id="rId3"/>
              </a:defRPr>
            </a:lvl1pPr>
          </a:lstStyle>
          <a:p>
            <a:pPr>
              <a:defRPr u="none">
                <a:solidFill>
                  <a:srgbClr val="232629"/>
                </a:solidFill>
                <a:uFillTx/>
              </a:defRPr>
            </a:pPr>
            <a:r>
              <a:rPr u="sng" dirty="0">
                <a:solidFill>
                  <a:srgbClr val="0432FF"/>
                </a:solidFill>
                <a:uFill>
                  <a:solidFill>
                    <a:srgbClr val="0432FF"/>
                  </a:solidFill>
                </a:uFill>
                <a:hlinkClick r:id="rId3"/>
              </a:rPr>
              <a:t>Philippians </a:t>
            </a:r>
            <a:r>
              <a:rPr lang="en-US" u="sng" dirty="0">
                <a:solidFill>
                  <a:srgbClr val="0432FF"/>
                </a:solidFill>
                <a:uFill>
                  <a:solidFill>
                    <a:srgbClr val="0432FF"/>
                  </a:solidFill>
                </a:uFill>
                <a:hlinkClick r:id="rId3"/>
              </a:rPr>
              <a:t>2</a:t>
            </a:r>
            <a:endParaRPr u="sng" dirty="0">
              <a:solidFill>
                <a:srgbClr val="0432FF"/>
              </a:solidFill>
              <a:uFill>
                <a:solidFill>
                  <a:srgbClr val="0432FF"/>
                </a:solidFill>
              </a:uFill>
              <a:hlinkClick r:id="rId3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F29800"/>
      </a:dk1>
      <a:lt1>
        <a:srgbClr val="521B92"/>
      </a:lt1>
      <a:dk2>
        <a:srgbClr val="A7A7A7"/>
      </a:dk2>
      <a:lt2>
        <a:srgbClr val="535353"/>
      </a:lt2>
      <a:accent1>
        <a:srgbClr val="F5F2D2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291428"/>
            <a:satOff val="-63636"/>
            <a:lumOff val="10784"/>
          </a:schemeClr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1B92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1B92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5F2D2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291428"/>
            <a:satOff val="-63636"/>
            <a:lumOff val="10784"/>
          </a:schemeClr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1B92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1B92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284</Words>
  <Application>Microsoft Macintosh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Facet</vt:lpstr>
      <vt:lpstr>Galatians and Philippians:  The Gospel According to the Apostle Paul</vt:lpstr>
      <vt:lpstr>    </vt:lpstr>
      <vt:lpstr>Philippians Chapter 2: Passages and Notes </vt:lpstr>
      <vt:lpstr>PowerPoint Presentation</vt:lpstr>
      <vt:lpstr>Organization of the “Chapter” Whether Paul is Present or Absent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and Philippians:  The Gospel According to the Apostle Paul</dc:title>
  <dc:creator>Maria Clayton</dc:creator>
  <cp:lastModifiedBy>Amy Trawick</cp:lastModifiedBy>
  <cp:revision>5</cp:revision>
  <dcterms:modified xsi:type="dcterms:W3CDTF">2022-11-09T23:45:45Z</dcterms:modified>
</cp:coreProperties>
</file>